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CenturyGothic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2380f5b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2380f5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504f47e8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504f47e8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This is a Pear Deck Web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4f5a9d6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4f5a9d6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🍐 This is a Pear Deck Web Slide.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🍐  To edit the type of question, go back to the "Ask Students a Question" in the Pear Deck sidebar.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Reminder: There is also an Extension Activity for this lesson described in the lesson plan.</a:t>
            </a:r>
            <a:endParaRPr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04f47f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504f47f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Today you’ve added more functions to your toolbox. Functions like </a:t>
            </a:r>
            <a:r>
              <a:rPr lang="en" sz="115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15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can be used to visually display data, and even transform entire tables!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You will have many opportunities to use these concepts in this course, by writing programs to answer data science questions.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04f47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04f47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f5a9d67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4f5a9d6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750ea3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750ea3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🍐 This is a Pear Deck Web Slide. 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🍐  To edit the type of question, go back to the "Ask Students a Question" in the Pear Deck sidebar.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2b11217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2b11217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2b11217f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2b11217f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2b11217f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2b11217f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04f47f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504f47f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Debrief the activity with the class. What kind of value was produced by that expression? (An Image! New datatype!) Which error messages were helpful? Which ones weren’t?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2b11217f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2b11217f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4" name="Google Shape;8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4" name="Google Shape;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4" name="Google Shape;1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twitterlogo_1x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twitterlogo_1x.png" id="74" name="Google Shape;74;p1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375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#BootstrapCS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ontchangethislink.peardeckmagic.zone?eyJ0eXBlIjoiZ29vZ2xlLXNsaWRlcy1hZGRvbi1yZXNwb25zZS1mb290ZXIiLCJsYXN0RWRpdGVkQnkiOiIxMDg2NzE3ODUzMTY1MzIzODIyNzQiLCJwcmVzZW50YXRpb25JZCI6IjFxd1lqNl9DaDJUZmNJc1ROWmM2WW5ueVVqU0hBM3NHMy15VU8wbDhSMXVvIiwiY29udGVudElkIjoiY3VzdG9tLXJlc3BvbnNlLWVtYmVkZGVkV2Vic2l0ZSIsInNsaWRlSWQiOiJnNzUwNGY0N2U4N18wXzU0IiwiY29udGVudEluc3RhbmNlSWQiOiIxcXdZajZfQ2gyVGZjSXNUTlpjNllubnlValNIQTNzRzMteVVPMGw4UjF1by9lYzJjODBhMy0zYWZhLTQ2MTQtOGEzNS1iMTA4OGFlMzQ4MzQifQ==pearId=magic-pear-metadata-identifi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EzLWpTX3gtOW95X01DSDVfdjQxWGtYQ0NnRGJzblRvSyZ2PThjNGRhN2QiLCJhbnN3ZXJzIjpbXX0=pearId=magic-pear-shape-identifier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://dontchangethislink.peardeckmagic.zone?eyJ0eXBlIjoiZ29vZ2xlLXNsaWRlcy1hZGRvbi1yZXNwb25zZS1mb290ZXIiLCJsYXN0RWRpdGVkQnkiOiIxMDg2NzE3ODUzMTY1MzIzODIyNzQiLCJwcmVzZW50YXRpb25JZCI6IjFxd1lqNl9DaDJUZmNJc1ROWmM2WW5ueVVqU0hBM3NHMy15VU8wbDhSMXVvIiwiY29udGVudElkIjoiY3VzdG9tLXJlc3BvbnNlLWVtYmVkZGVkV2Vic2l0ZSIsInNsaWRlSWQiOiJnODRmNWE5ZDY3Yl8wXzU1IiwiY29udGVudEluc3RhbmNlSWQiOiIxcXdZajZfQ2gyVGZjSXNUTlpjNllubnlValNIQTNzRzMteVVPMGw4UjF1by8zYjUyN2RkMy02Njc2LTQ3M2YtOGJhNi03MDNiN2MyYjNjN2YifQ==pearId=magic-pear-metadata-identifi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jE2XzBfNjciLCJjb250ZW50SW5zdGFuY2VJZCI6IjFxd1lqNl9DaDJUZmNJc1ROWmM2WW5ueVVqU0hBM3NHMy15VU8wbDhSMXVvLzA1Y2FjZmM1LTJiOWMtNGJmNy1hZjI1LTk3NTQ5MGI4ODkwNiJ9pearId=magic-pear-metadata-identifi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Tg3XzBfMjEiLCJjb250ZW50SW5zdGFuY2VJZCI6IjFxd1lqNl9DaDJUZmNJc1ROWmM2WW5ueVVqU0hBM3NHMy15VU8wbDhSMXVvL2ZiMjFjM2ViLTMyY2ItNGNiNS1iODcxLTJiYTNiYTQyZGNjMiJ9pearId=magic-pear-metadata-identifi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4NGY1YTlkNjdiXzBfMTQiLCJjb250ZW50SW5zdGFuY2VJZCI6IjFxd1lqNl9DaDJUZmNJc1ROWmM2WW5ueVVqU0hBM3NHMy15VU8wbDhSMXVvLzUwMGJlZTMxLTEyNWEtNGE4My1iZmYzLTk4MTYzYWE2ODg3OCJ9pearId=magic-pear-metadata-identifi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dontchangethislink.peardeckmagic.zone?eyJ0eXBlIjoiZ29vZ2xlLXNsaWRlcy1hZGRvbi1yZXNwb25zZS1mb290ZXIiLCJsYXN0RWRpdGVkQnkiOiIxMDg2NzE3ODUzMTY1MzIzODIyNzQiLCJwcmVzZW50YXRpb25JZCI6IjFxd1lqNl9DaDJUZmNJc1ROWmM2WW5ueVVqU0hBM3NHMy15VU8wbDhSMXVvIiwiY29udGVudElkIjoiY3VzdG9tLXJlc3BvbnNlLWVtYmVkZGVkV2Vic2l0ZSIsInNsaWRlSWQiOiJnYTc1MGVhMzhhN18wXzAiLCJjb250ZW50SW5zdGFuY2VJZCI6IjFxd1lqNl9DaDJUZmNJc1ROWmM2WW5ueVVqU0hBM3NHMy15VU8wbDhSMXVvLzIxMGQ5NGY3LWIyNTctNGI1MC1iMDE1LWIxNDg5Y2Q5NzNiZCJ9pearId=magic-pear-metadata-identifi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xd1lqNl9DaDJUZmNJc1ROWmM2WW5ueVVqU0hBM3NHMy15VU8wbDhSMXVvIiwiY29udGVudElkIjoiY3VzdG9tLXJlc3BvbnNlLWVtYmVkZGVkV2Vic2l0ZSIsInNsaWRlSWQiOiJnOTJiMTEyMTdmN18wXzE3OSIsImNvbnRlbnRJbnN0YW5jZUlkIjoiMXF3WWo2X0NoMlRmY0lzVE5aYzZZbm55VWpTSEEzc0czLXlVTzBsOFIxdW8vNTM4YmI3MmUtODRiMC00MmZlLWI1ZjMtNTIwMTZlZWExMDIxIn0=pearId=magic-pear-metadata-identifi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mFmXzBfMjUiLCJjb250ZW50SW5zdGFuY2VJZCI6IjFxd1lqNl9DaDJUZmNJc1ROWmM2WW5ueVVqU0hBM3NHMy15VU8wbDhSMXVvLzVhMWI5MmM1LWM2ZmMtNDUyMy1iYzNiLTkxYWViNzdjZGE2MCJ9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Exploring other Displays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There are lots of other functions, for all different kinds of charts and plots.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Even if you don’t know what these plots are for yet, see if you can use your knowledge of </a:t>
            </a:r>
            <a:r>
              <a:rPr b="1" lang="en" sz="2100"/>
              <a:t>Contracts</a:t>
            </a:r>
            <a:r>
              <a:rPr lang="en" sz="2100"/>
              <a:t> to figure out how to use them.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14" name="Google Shape;214;p38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Graphs</a:t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1748125" y="9561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 Pyret and your contract sheet to make the following displays: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pie-chart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showing the species of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bar-chart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showing the sex of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pie-chart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showing how many animals are fixed or not.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bar-chart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showing how many animals are young or not.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histogram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the number of pounds that animals weigh.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box-plot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the number of weeks that it takes animals to be adopted.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histogram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the number of weeks that it takes animals be adopted.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scatter-plot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using the animals name as the labels, age as the x-axis, and pounds as the y-axis, for all the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scatter-plot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using the animals species as the labels, age as the x-axis, and weeks as the y-axis, for all the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scatter-plot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using the animals name as the labels, pounds as the x-axis, and weeks as the y-axis, for all the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(Challenge) An </a:t>
            </a:r>
            <a:r>
              <a:rPr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lr-plot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using the animals species as the labels, pounds as the x-axis, and weeks as the y-axis, for all the animals from the shelter.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21" name="Google Shape;221;p39"/>
          <p:cNvSpPr/>
          <p:nvPr/>
        </p:nvSpPr>
        <p:spPr>
          <a:xfrm rot="-1352170">
            <a:off x="156603" y="2295479"/>
            <a:ext cx="1278227" cy="3574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4A7D6"/>
                </a:solidFill>
                <a:latin typeface="Arial"/>
              </a:rPr>
              <a:t>10min</a:t>
            </a:r>
          </a:p>
        </p:txBody>
      </p:sp>
      <p:pic>
        <p:nvPicPr>
          <p:cNvPr id="222" name="Google Shape;222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Exploring other Displays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1748125" y="10937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What did you find?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What is your favorite type of display?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Are there any displays you’ve never seen before? </a:t>
            </a:r>
            <a:endParaRPr sz="2200"/>
          </a:p>
        </p:txBody>
      </p:sp>
      <p:pic>
        <p:nvPicPr>
          <p:cNvPr id="230" name="Google Shape;230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1748125" y="1063425"/>
            <a:ext cx="68169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Have you ever seen a picture created from a table of data?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Can you think of a situation when you would want to take a table and produce an image?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8" name="Google Shape;148;p30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pic>
        <p:nvPicPr>
          <p:cNvPr id="149" name="Google Shape;149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1748125" y="1926675"/>
            <a:ext cx="6816900" cy="22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the Name of this function?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How many inputs are in its Domain?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1883125" y="1049200"/>
            <a:ext cx="6273300" cy="7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pie-chart :: (t :: Table, col :: String) → Image</a:t>
            </a:r>
            <a:endParaRPr sz="15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"species"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4D59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" name="Google Shape;158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1730725" y="1887150"/>
            <a:ext cx="6816900" cy="3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Click run.  Then type 		</a:t>
            </a:r>
            <a:r>
              <a:rPr lang="en" sz="20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pie-chart(animals-table, "sex")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chemeClr val="dk1"/>
                </a:solidFill>
              </a:rPr>
              <a:t>and hit Enter.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happens?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" name="Google Shape;165;p32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66" name="Google Shape;166;p32"/>
          <p:cNvSpPr/>
          <p:nvPr/>
        </p:nvSpPr>
        <p:spPr>
          <a:xfrm>
            <a:off x="1883125" y="1049200"/>
            <a:ext cx="6273300" cy="7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pie-chart :: (t :: Table, col :: String) → Image</a:t>
            </a:r>
            <a:endParaRPr sz="15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049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4D5966"/>
                </a:solidFill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228B22"/>
                </a:solidFill>
                <a:latin typeface="Courier New"/>
                <a:ea typeface="Courier New"/>
                <a:cs typeface="Courier New"/>
                <a:sym typeface="Courier New"/>
              </a:rPr>
              <a:t>"sex"</a:t>
            </a:r>
            <a:r>
              <a:rPr lang="en" sz="1500">
                <a:solidFill>
                  <a:srgbClr val="55555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4D59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7" name="Google Shape;167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613625" y="-12175"/>
            <a:ext cx="74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20575" y="930575"/>
            <a:ext cx="54363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Hovering over a pie slice reveals the label, as well as the count and the percentage of the whole. In this example we see that there are 15 female animals, representing 46.9% of the population.</a:t>
            </a:r>
            <a:endParaRPr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can also resize the window by dragging its borders. This allows us to experiment with the data before closing the window and generating the final, non-interactive image.</a:t>
            </a:r>
            <a:endParaRPr sz="2200"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0" y="1856500"/>
            <a:ext cx="2480600" cy="2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1613625" y="-12175"/>
            <a:ext cx="74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2856450" y="1058775"/>
            <a:ext cx="570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function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consumes a Table of data, along with the </a:t>
            </a:r>
            <a:r>
              <a:rPr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name of a </a:t>
            </a:r>
            <a:r>
              <a:rPr b="1"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categorical</a:t>
            </a:r>
            <a:r>
              <a:rPr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column you want to display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The computer goes through the column, counting the number of times that each value appears. </a:t>
            </a:r>
            <a:endParaRPr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Then it draws a pie slice for each value, with the size of the slice being the percentage of times it appears. In this example, we used our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table as our dataset, and made a pie chart showing the distribution of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sex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across the shelter.</a:t>
            </a:r>
            <a:endParaRPr sz="2200"/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0" y="1856500"/>
            <a:ext cx="2480600" cy="2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1912650" y="774300"/>
            <a:ext cx="71877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Here is the Contract for another function: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Use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700">
                <a:solidFill>
                  <a:schemeClr val="dk1"/>
                </a:solidFill>
              </a:rPr>
              <a:t> to make a display showing the number of legs each animal at the shelter has. 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Experiment with pie/bar charts, passing in different column names. </a:t>
            </a:r>
            <a:r>
              <a:rPr i="1" lang="en" sz="1700">
                <a:solidFill>
                  <a:schemeClr val="dk1"/>
                </a:solidFill>
              </a:rPr>
              <a:t>If you get an error message, read it carefully!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What do you think are the rules for what kinds of columns can be used by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700">
                <a:solidFill>
                  <a:schemeClr val="dk1"/>
                </a:solidFill>
              </a:rPr>
              <a:t> and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700">
                <a:solidFill>
                  <a:schemeClr val="dk1"/>
                </a:solidFill>
              </a:rPr>
              <a:t>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When would you want to use one chart instead of another?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Make sure you have a spokesperson for your group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9" name="Google Shape;189;p35"/>
          <p:cNvSpPr/>
          <p:nvPr/>
        </p:nvSpPr>
        <p:spPr>
          <a:xfrm>
            <a:off x="2433398" y="1354000"/>
            <a:ext cx="6567300" cy="3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bar-chart :: (t :: Table, col :: String) → Image</a:t>
            </a:r>
            <a:endParaRPr sz="20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3">
            <a:alphaModFix/>
          </a:blip>
          <a:srcRect b="23526" l="0" r="0" t="19454"/>
          <a:stretch/>
        </p:blipFill>
        <p:spPr>
          <a:xfrm>
            <a:off x="136900" y="2688006"/>
            <a:ext cx="1514376" cy="86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/>
          <p:nvPr/>
        </p:nvSpPr>
        <p:spPr>
          <a:xfrm rot="-1352170">
            <a:off x="156603" y="2295479"/>
            <a:ext cx="1278227" cy="3574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4A7D6"/>
                </a:solidFill>
                <a:latin typeface="Arial"/>
              </a:rPr>
              <a:t>10min</a:t>
            </a:r>
          </a:p>
        </p:txBody>
      </p:sp>
      <p:pic>
        <p:nvPicPr>
          <p:cNvPr id="192" name="Google Shape;192;p3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1554625" y="-12175"/>
            <a:ext cx="74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Categorical Variables</a:t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2096875" y="189180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did you discover as you explored?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When would you use a bar-chart vs pie-chart?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1631175" y="-12175"/>
            <a:ext cx="74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Categorical Variables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1976725" y="103445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Pie charts and bar charts are mostly used to display categorical data.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While b</a:t>
            </a:r>
            <a:r>
              <a:rPr lang="en" sz="2100">
                <a:solidFill>
                  <a:schemeClr val="dk1"/>
                </a:solidFill>
              </a:rPr>
              <a:t>ars in some bar charts should follow some logical order (alphabetical, small-medium-large, etc), the pie slices and bars in these charts can technically be placed in any order, without changing the meaning of the chart.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